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61" r:id="rId2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0" d="6"/>
          <a:sy n="0" d="2"/>
        </p:scale>
        <p:origin x="494434432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9478439" name="PlaceHolder 1"/>
          <p:cNvSpPr>
            <a:spLocks noGrp="1"/>
          </p:cNvSpPr>
          <p:nvPr>
            <p:ph type="sldImg"/>
          </p:nvPr>
        </p:nvSpPr>
        <p:spPr bwMode="auto"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3627555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7640" cy="4811039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>
              <a:defRPr/>
            </a:pPr>
            <a:r>
              <a:rPr lang="en-US" sz="2000" b="0" strike="noStrike" spc="-1">
                <a:latin typeface="Arial"/>
              </a:rPr>
              <a:t>Click to edit the notes format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88723840" name="PlaceHolder 3"/>
          <p:cNvSpPr>
            <a:spLocks noGrp="1"/>
          </p:cNvSpPr>
          <p:nvPr>
            <p:ph type="hdr"/>
          </p:nvPr>
        </p:nvSpPr>
        <p:spPr bwMode="auto"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>
              <a:defRPr/>
            </a:pPr>
            <a:r>
              <a:rPr lang="en-US" sz="1400" b="0" strike="noStrike" spc="-1">
                <a:latin typeface="Times New Roman"/>
              </a:rPr>
              <a:t>&lt;header&gt;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956960672" name="PlaceHolder 4"/>
          <p:cNvSpPr>
            <a:spLocks noGrp="1"/>
          </p:cNvSpPr>
          <p:nvPr>
            <p:ph type="dt"/>
          </p:nvPr>
        </p:nvSpPr>
        <p:spPr bwMode="auto"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algn="r">
              <a:defRPr/>
            </a:pPr>
            <a:r>
              <a:rPr lang="en-US" sz="1400" b="0" strike="noStrike" spc="-1">
                <a:latin typeface="Times New Roman"/>
              </a:rPr>
              <a:t>&lt;date/time&gt;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928555757" name="PlaceHolder 5"/>
          <p:cNvSpPr>
            <a:spLocks noGrp="1"/>
          </p:cNvSpPr>
          <p:nvPr>
            <p:ph type="ftr"/>
          </p:nvPr>
        </p:nvSpPr>
        <p:spPr bwMode="auto"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pPr>
              <a:defRPr/>
            </a:pPr>
            <a:r>
              <a:rPr lang="en-US" sz="1400" b="0" strike="noStrike" spc="-1">
                <a:latin typeface="Times New Roman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2035588995" name="PlaceHolder 6"/>
          <p:cNvSpPr>
            <a:spLocks noGrp="1"/>
          </p:cNvSpPr>
          <p:nvPr>
            <p:ph type="sldNum"/>
          </p:nvPr>
        </p:nvSpPr>
        <p:spPr bwMode="auto"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pPr algn="r">
              <a:defRPr/>
            </a:pPr>
            <a:fld id="{96247D6B-6763-4ADA-AE6A-B3BBCB8C5048}" type="slidenum">
              <a:rPr lang="en-US" sz="1400" b="0" strike="noStrike" spc="-1">
                <a:latin typeface="Times New Roman"/>
              </a:rPr>
              <a:t>&lt;number&gt;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1475500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714862805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972748666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defRPr/>
            </a:pPr>
            <a:fld id="{8BC16F86-CD0E-4BB8-9E0B-3DC61DF3EA3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A630F4-6270-B41C-DC80-0E2DA34AE4C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67266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24340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8929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49DA58-8C40-0FA3-CCEB-B71045F189E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65030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09392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88195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72D435-5FF3-D128-FDA3-D3E7D3146CD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59055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10635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32724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2439DA-7507-0A0F-3023-11E98F709D5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20892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24229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62905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8414DC-EA98-02D2-0906-D43BEE9EF7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7741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60790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85132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8FB0B7-E297-2F68-6AEB-61712FC5227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59076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68476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1998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19B231-9416-0A1A-65AA-96C00D2D61A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73310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80846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62723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63F1FF-8B62-A7F7-8552-C183231C92D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0177233" name="PlaceHolder 1"/>
          <p:cNvSpPr>
            <a:spLocks noGrp="1"/>
          </p:cNvSpPr>
          <p:nvPr>
            <p:ph type="sldImg"/>
          </p:nvPr>
        </p:nvSpPr>
        <p:spPr bwMode="auto">
          <a:xfrm>
            <a:off x="685800" y="1143000"/>
            <a:ext cx="5486039" cy="3085920"/>
          </a:xfrm>
          <a:prstGeom prst="rect">
            <a:avLst/>
          </a:prstGeom>
        </p:spPr>
      </p:sp>
      <p:sp>
        <p:nvSpPr>
          <p:cNvPr id="1225910878" name="PlaceHolder 2"/>
          <p:cNvSpPr>
            <a:spLocks noGrp="1"/>
          </p:cNvSpPr>
          <p:nvPr>
            <p:ph type="body"/>
          </p:nvPr>
        </p:nvSpPr>
        <p:spPr bwMode="auto">
          <a:xfrm>
            <a:off x="685800" y="4400640"/>
            <a:ext cx="5486039" cy="3600000"/>
          </a:xfrm>
          <a:prstGeom prst="rect">
            <a:avLst/>
          </a:prstGeom>
        </p:spPr>
        <p:txBody>
          <a:bodyPr>
            <a:noAutofit/>
          </a:bodyPr>
          <a:p>
            <a:pPr>
              <a:defRPr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685950488" name="TextShape 3"/>
          <p:cNvSpPr txBox="1"/>
          <p:nvPr/>
        </p:nvSpPr>
        <p:spPr bwMode="auto"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77897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87128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99559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68C908-AA6E-993D-2512-895205EDBFD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33185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84916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69490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F3D49F-C225-4B68-65AB-E29107B219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08954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20219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24293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0C8E17-E174-0933-0939-BB9623E013A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06794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81790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9991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358098-45AC-E9C1-F2EE-53326071E32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8488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101024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37356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08B153-BF41-91EC-95D5-490AF36D664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9882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99509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6228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80891D-14CE-D0E2-3538-93ED532C386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4128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7693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705924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4126F2-6E54-2C8E-1EE5-3F4B9E4AC71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4679849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0884939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610746" name="PlaceHolder 3"/>
          <p:cNvSpPr>
            <a:spLocks noGrp="1"/>
          </p:cNvSpPr>
          <p:nvPr>
            <p:ph type="body"/>
          </p:nvPr>
        </p:nvSpPr>
        <p:spPr bwMode="auto"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535725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6740064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428876" name="PlaceHolder 3"/>
          <p:cNvSpPr>
            <a:spLocks noGrp="1"/>
          </p:cNvSpPr>
          <p:nvPr>
            <p:ph type="body"/>
          </p:nvPr>
        </p:nvSpPr>
        <p:spPr bwMode="auto"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9900390" name="PlaceHolder 4"/>
          <p:cNvSpPr>
            <a:spLocks noGrp="1"/>
          </p:cNvSpPr>
          <p:nvPr>
            <p:ph type="body"/>
          </p:nvPr>
        </p:nvSpPr>
        <p:spPr bwMode="auto"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7611412" name="PlaceHolder 5"/>
          <p:cNvSpPr>
            <a:spLocks noGrp="1"/>
          </p:cNvSpPr>
          <p:nvPr>
            <p:ph type="body"/>
          </p:nvPr>
        </p:nvSpPr>
        <p:spPr bwMode="auto"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0235671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61435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94566" name="PlaceHolder 3"/>
          <p:cNvSpPr>
            <a:spLocks noGrp="1"/>
          </p:cNvSpPr>
          <p:nvPr>
            <p:ph type="body"/>
          </p:nvPr>
        </p:nvSpPr>
        <p:spPr bwMode="auto"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3250368" name="PlaceHolder 4"/>
          <p:cNvSpPr>
            <a:spLocks noGrp="1"/>
          </p:cNvSpPr>
          <p:nvPr>
            <p:ph type="body"/>
          </p:nvPr>
        </p:nvSpPr>
        <p:spPr bwMode="auto"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934345" name="PlaceHolder 5"/>
          <p:cNvSpPr>
            <a:spLocks noGrp="1"/>
          </p:cNvSpPr>
          <p:nvPr>
            <p:ph type="body"/>
          </p:nvPr>
        </p:nvSpPr>
        <p:spPr bwMode="auto"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9446526" name="PlaceHolder 6"/>
          <p:cNvSpPr>
            <a:spLocks noGrp="1"/>
          </p:cNvSpPr>
          <p:nvPr>
            <p:ph type="body"/>
          </p:nvPr>
        </p:nvSpPr>
        <p:spPr bwMode="auto"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7879301" name="PlaceHolder 7"/>
          <p:cNvSpPr>
            <a:spLocks noGrp="1"/>
          </p:cNvSpPr>
          <p:nvPr>
            <p:ph type="body"/>
          </p:nvPr>
        </p:nvSpPr>
        <p:spPr bwMode="auto"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6482746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2840" name="PlaceHolder 2"/>
          <p:cNvSpPr>
            <a:spLocks noGrp="1"/>
          </p:cNvSpPr>
          <p:nvPr>
            <p:ph type="subTitle"/>
          </p:nvPr>
        </p:nvSpPr>
        <p:spPr bwMode="auto"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6451541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6343221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2679272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8671007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4643014" name="PlaceHolder 3"/>
          <p:cNvSpPr>
            <a:spLocks noGrp="1"/>
          </p:cNvSpPr>
          <p:nvPr>
            <p:ph type="body"/>
          </p:nvPr>
        </p:nvSpPr>
        <p:spPr bwMode="auto"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705807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6830611" name="PlaceHolder 1"/>
          <p:cNvSpPr>
            <a:spLocks noGrp="1"/>
          </p:cNvSpPr>
          <p:nvPr>
            <p:ph type="subTitle"/>
          </p:nvPr>
        </p:nvSpPr>
        <p:spPr bwMode="auto"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7486434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3064243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6134858" name="PlaceHolder 3"/>
          <p:cNvSpPr>
            <a:spLocks noGrp="1"/>
          </p:cNvSpPr>
          <p:nvPr>
            <p:ph type="body"/>
          </p:nvPr>
        </p:nvSpPr>
        <p:spPr bwMode="auto"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1535815" name="PlaceHolder 4"/>
          <p:cNvSpPr>
            <a:spLocks noGrp="1"/>
          </p:cNvSpPr>
          <p:nvPr>
            <p:ph type="body"/>
          </p:nvPr>
        </p:nvSpPr>
        <p:spPr bwMode="auto"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5106520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958010" name="PlaceHolder 2"/>
          <p:cNvSpPr>
            <a:spLocks noGrp="1"/>
          </p:cNvSpPr>
          <p:nvPr>
            <p:ph type="subTitle"/>
          </p:nvPr>
        </p:nvSpPr>
        <p:spPr bwMode="auto"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5219855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991499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559208" name="PlaceHolder 3"/>
          <p:cNvSpPr>
            <a:spLocks noGrp="1"/>
          </p:cNvSpPr>
          <p:nvPr>
            <p:ph type="body"/>
          </p:nvPr>
        </p:nvSpPr>
        <p:spPr bwMode="auto"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063160" name="PlaceHolder 4"/>
          <p:cNvSpPr>
            <a:spLocks noGrp="1"/>
          </p:cNvSpPr>
          <p:nvPr>
            <p:ph type="body"/>
          </p:nvPr>
        </p:nvSpPr>
        <p:spPr bwMode="auto"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7570627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8946711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278922" name="PlaceHolder 3"/>
          <p:cNvSpPr>
            <a:spLocks noGrp="1"/>
          </p:cNvSpPr>
          <p:nvPr>
            <p:ph type="body"/>
          </p:nvPr>
        </p:nvSpPr>
        <p:spPr bwMode="auto"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776222" name="PlaceHolder 4"/>
          <p:cNvSpPr>
            <a:spLocks noGrp="1"/>
          </p:cNvSpPr>
          <p:nvPr>
            <p:ph type="body"/>
          </p:nvPr>
        </p:nvSpPr>
        <p:spPr bwMode="auto"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9677354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1270340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198711" name="PlaceHolder 3"/>
          <p:cNvSpPr>
            <a:spLocks noGrp="1"/>
          </p:cNvSpPr>
          <p:nvPr>
            <p:ph type="body"/>
          </p:nvPr>
        </p:nvSpPr>
        <p:spPr bwMode="auto"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21809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145597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436818" name="PlaceHolder 3"/>
          <p:cNvSpPr>
            <a:spLocks noGrp="1"/>
          </p:cNvSpPr>
          <p:nvPr>
            <p:ph type="body"/>
          </p:nvPr>
        </p:nvSpPr>
        <p:spPr bwMode="auto"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9984904" name="PlaceHolder 4"/>
          <p:cNvSpPr>
            <a:spLocks noGrp="1"/>
          </p:cNvSpPr>
          <p:nvPr>
            <p:ph type="body"/>
          </p:nvPr>
        </p:nvSpPr>
        <p:spPr bwMode="auto"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085286" name="PlaceHolder 5"/>
          <p:cNvSpPr>
            <a:spLocks noGrp="1"/>
          </p:cNvSpPr>
          <p:nvPr>
            <p:ph type="body"/>
          </p:nvPr>
        </p:nvSpPr>
        <p:spPr bwMode="auto"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9908066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779153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846199" name="PlaceHolder 3"/>
          <p:cNvSpPr>
            <a:spLocks noGrp="1"/>
          </p:cNvSpPr>
          <p:nvPr>
            <p:ph type="body"/>
          </p:nvPr>
        </p:nvSpPr>
        <p:spPr bwMode="auto"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571348" name="PlaceHolder 4"/>
          <p:cNvSpPr>
            <a:spLocks noGrp="1"/>
          </p:cNvSpPr>
          <p:nvPr>
            <p:ph type="body"/>
          </p:nvPr>
        </p:nvSpPr>
        <p:spPr bwMode="auto"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954016" name="PlaceHolder 5"/>
          <p:cNvSpPr>
            <a:spLocks noGrp="1"/>
          </p:cNvSpPr>
          <p:nvPr>
            <p:ph type="body"/>
          </p:nvPr>
        </p:nvSpPr>
        <p:spPr bwMode="auto"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940587" name="PlaceHolder 6"/>
          <p:cNvSpPr>
            <a:spLocks noGrp="1"/>
          </p:cNvSpPr>
          <p:nvPr>
            <p:ph type="body"/>
          </p:nvPr>
        </p:nvSpPr>
        <p:spPr bwMode="auto"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721106" name="PlaceHolder 7"/>
          <p:cNvSpPr>
            <a:spLocks noGrp="1"/>
          </p:cNvSpPr>
          <p:nvPr>
            <p:ph type="body"/>
          </p:nvPr>
        </p:nvSpPr>
        <p:spPr bwMode="auto"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118419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488515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2395434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8536822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339130" name="PlaceHolder 3"/>
          <p:cNvSpPr>
            <a:spLocks noGrp="1"/>
          </p:cNvSpPr>
          <p:nvPr>
            <p:ph type="body"/>
          </p:nvPr>
        </p:nvSpPr>
        <p:spPr bwMode="auto"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8339801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4330911" name="PlaceHolder 1"/>
          <p:cNvSpPr>
            <a:spLocks noGrp="1"/>
          </p:cNvSpPr>
          <p:nvPr>
            <p:ph type="subTitle"/>
          </p:nvPr>
        </p:nvSpPr>
        <p:spPr bwMode="auto"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2665561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8549873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686577" name="PlaceHolder 3"/>
          <p:cNvSpPr>
            <a:spLocks noGrp="1"/>
          </p:cNvSpPr>
          <p:nvPr>
            <p:ph type="body"/>
          </p:nvPr>
        </p:nvSpPr>
        <p:spPr bwMode="auto"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85765" name="PlaceHolder 4"/>
          <p:cNvSpPr>
            <a:spLocks noGrp="1"/>
          </p:cNvSpPr>
          <p:nvPr>
            <p:ph type="body"/>
          </p:nvPr>
        </p:nvSpPr>
        <p:spPr bwMode="auto"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755816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167955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401135" name="PlaceHolder 3"/>
          <p:cNvSpPr>
            <a:spLocks noGrp="1"/>
          </p:cNvSpPr>
          <p:nvPr>
            <p:ph type="body"/>
          </p:nvPr>
        </p:nvSpPr>
        <p:spPr bwMode="auto"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0533542" name="PlaceHolder 4"/>
          <p:cNvSpPr>
            <a:spLocks noGrp="1"/>
          </p:cNvSpPr>
          <p:nvPr>
            <p:ph type="body"/>
          </p:nvPr>
        </p:nvSpPr>
        <p:spPr bwMode="auto"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9953921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1432901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648975" name="PlaceHolder 3"/>
          <p:cNvSpPr>
            <a:spLocks noGrp="1"/>
          </p:cNvSpPr>
          <p:nvPr>
            <p:ph type="body"/>
          </p:nvPr>
        </p:nvSpPr>
        <p:spPr bwMode="auto"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157116" name="PlaceHolder 4"/>
          <p:cNvSpPr>
            <a:spLocks noGrp="1"/>
          </p:cNvSpPr>
          <p:nvPr>
            <p:ph type="body"/>
          </p:nvPr>
        </p:nvSpPr>
        <p:spPr bwMode="auto"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9796433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en-US" sz="6000" b="0" strike="noStrike" spc="-1">
                <a:solidFill>
                  <a:srgbClr val="000000"/>
                </a:solidFill>
                <a:latin typeface="Arial"/>
                <a:ea typeface="Arial"/>
              </a:rPr>
              <a:t>Click to edit Master title </a:t>
            </a:r>
            <a:r>
              <a:rPr lang="en-US" sz="6000" b="0" strike="noStrike" spc="-1">
                <a:solidFill>
                  <a:srgbClr val="000000"/>
                </a:solidFill>
                <a:latin typeface="Arial"/>
                <a:ea typeface="Arial"/>
              </a:rPr>
              <a:t>style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168002" name="PlaceHolder 2"/>
          <p:cNvSpPr>
            <a:spLocks noGrp="1"/>
          </p:cNvSpPr>
          <p:nvPr>
            <p:ph type="dt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1F06610A-8D5E-4AE1-8CF1-E0E7FF1F588F}" type="datetime">
              <a:rPr lang="en-US" sz="1200" b="0" strike="noStrike" spc="-1">
                <a:solidFill>
                  <a:srgbClr val="8B8B8B"/>
                </a:solidFill>
                <a:latin typeface="Arial"/>
                <a:ea typeface="Arial"/>
              </a:rPr>
              <a:t>12/16/25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98266721" name="PlaceHolder 3"/>
          <p:cNvSpPr>
            <a:spLocks noGrp="1"/>
          </p:cNvSpPr>
          <p:nvPr>
            <p:ph type="ftr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2005598941" name="PlaceHolder 4"/>
          <p:cNvSpPr>
            <a:spLocks noGrp="1"/>
          </p:cNvSpPr>
          <p:nvPr>
            <p:ph type="sldNum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03D93300-6A66-4EA7-AC16-CD1399B20267}" type="slidenum">
              <a:rPr lang="en-US" sz="1200" b="0" strike="noStrike" spc="-1">
                <a:solidFill>
                  <a:srgbClr val="8B8B8B"/>
                </a:solidFill>
                <a:latin typeface="Arial"/>
                <a:ea typeface="Arial"/>
              </a:rPr>
              <a:t>&lt;number&gt;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16576102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5091330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285180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531417" name="PlaceHolder 3"/>
          <p:cNvSpPr>
            <a:spLocks noGrp="1"/>
          </p:cNvSpPr>
          <p:nvPr>
            <p:ph type="dt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E6CA1EC0-CB3E-4704-B378-21E2B5F4B36F}" type="datetime">
              <a:rPr lang="en-US" sz="1200" b="0" strike="noStrike" spc="-1">
                <a:solidFill>
                  <a:srgbClr val="8B8B8B"/>
                </a:solidFill>
                <a:latin typeface="Arial"/>
                <a:ea typeface="Arial"/>
              </a:rPr>
              <a:t>12/16/25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617302941" name="PlaceHolder 4"/>
          <p:cNvSpPr>
            <a:spLocks noGrp="1"/>
          </p:cNvSpPr>
          <p:nvPr>
            <p:ph type="ftr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202546281" name="PlaceHolder 5"/>
          <p:cNvSpPr>
            <a:spLocks noGrp="1"/>
          </p:cNvSpPr>
          <p:nvPr>
            <p:ph type="sldNum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AA22F3C2-BF58-4C37-9E77-79D334B076B8}" type="slidenum">
              <a:rPr lang="en-US" sz="1200" b="0" strike="noStrike" spc="-1">
                <a:solidFill>
                  <a:srgbClr val="8B8B8B"/>
                </a:solidFill>
                <a:latin typeface="Arial"/>
                <a:ea typeface="Arial"/>
              </a:rPr>
              <a:t>&lt;number&gt;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9763245" name="TextShape 1"/>
          <p:cNvSpPr txBox="1"/>
          <p:nvPr/>
        </p:nvSpPr>
        <p:spPr bwMode="auto"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ru-RU" sz="4000" b="0" strike="noStrike" spc="-1">
                <a:solidFill>
                  <a:srgbClr val="000000"/>
                </a:solidFill>
                <a:latin typeface="Arial"/>
                <a:ea typeface="Arial"/>
              </a:rPr>
              <a:t>Графовые нейронные сети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7627830" name="TextShape 2"/>
          <p:cNvSpPr txBox="1"/>
          <p:nvPr/>
        </p:nvSpPr>
        <p:spPr bwMode="auto"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AIMasters, 2025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1193513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39" cy="1325160"/>
          </a:xfrm>
          <a:prstGeom prst="rect">
            <a:avLst/>
          </a:prstGeom>
        </p:spPr>
        <p:txBody>
          <a:bodyPr/>
          <a:p>
            <a:pPr algn="l">
              <a:defRPr/>
            </a:pPr>
            <a:r>
              <a:rPr lang="ru-RU" sz="2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Механизмы работы графовых нейронных сетей.</a:t>
            </a:r>
            <a:endParaRPr sz="2500"/>
          </a:p>
          <a:p>
            <a:pPr>
              <a:defRPr/>
            </a:pPr>
            <a:endParaRPr sz="2500"/>
          </a:p>
        </p:txBody>
      </p:sp>
      <p:sp>
        <p:nvSpPr>
          <p:cNvPr id="2018070621" name="PlaceHolder 2"/>
          <p:cNvSpPr>
            <a:spLocks noGrp="1"/>
          </p:cNvSpPr>
          <p:nvPr>
            <p:ph type="body"/>
          </p:nvPr>
        </p:nvSpPr>
        <p:spPr bwMode="auto">
          <a:xfrm flipH="0" flipV="0">
            <a:off x="838080" y="1172307"/>
            <a:ext cx="5131080" cy="5438205"/>
          </a:xfrm>
          <a:prstGeom prst="rect">
            <a:avLst/>
          </a:prstGeo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p>
            <a:pPr marL="250836" lvl="0" indent="-250836">
              <a:lnSpc>
                <a:spcPct val="100000"/>
              </a:lnSpc>
              <a:buFont typeface="Wingdings"/>
              <a:buChar char="Ø"/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Прямое распространение признаков (Feature Propagation)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каждый слой формирует новые признаки через линейное (или нелинейное) преобразование входного вектора. Нет структурных ограничений: вход — фиксированная размерность.</a:t>
            </a:r>
            <a:endParaRPr sz="1500" b="0">
              <a:latin typeface="Arial"/>
              <a:cs typeface="Arial"/>
            </a:endParaRPr>
          </a:p>
          <a:p>
            <a:pPr marL="250836" lvl="0" indent="-250836">
              <a:lnSpc>
                <a:spcPct val="100000"/>
              </a:lnSpc>
              <a:buFont typeface="Wingdings"/>
              <a:buChar char="Ø"/>
              <a:defRPr/>
            </a:pP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</a:t>
            </a: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свертк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и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фильтр скользит по регулярной сетке (изображению или временной последовательности), агрегируя локальные паттерны фиксированного размера.</a:t>
            </a:r>
            <a:endParaRPr sz="1500" b="0">
              <a:latin typeface="Arial"/>
              <a:cs typeface="Arial"/>
            </a:endParaRPr>
          </a:p>
          <a:p>
            <a:pPr marL="250836" lvl="0" indent="-250836">
              <a:lnSpc>
                <a:spcPct val="100000"/>
              </a:lnSpc>
              <a:buFont typeface="Wingdings"/>
              <a:buChar char="Ø"/>
              <a:defRPr/>
            </a:pP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 пулинга</a:t>
            </a: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(Spatial Pooling)</a:t>
            </a:r>
            <a:r>
              <a:rPr lang="ru-RU" sz="1500" b="1">
                <a:latin typeface="Arial"/>
                <a:ea typeface="Arial"/>
                <a:cs typeface="Arial"/>
              </a:rPr>
              <a:t>.</a:t>
            </a:r>
            <a:br>
              <a:rPr lang="ru-RU" sz="1500" b="0">
                <a:latin typeface="Arial"/>
                <a:ea typeface="Arial"/>
                <a:cs typeface="Arial"/>
              </a:rPr>
            </a:b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уплотнение представления через выбор максимума или среднего по фиксированному окну. Уменьшает размерность, делает представление инвариантным к небольшим сдвигам.</a:t>
            </a:r>
            <a:endParaRPr sz="1500" b="0">
              <a:latin typeface="Arial"/>
              <a:cs typeface="Arial"/>
            </a:endParaRPr>
          </a:p>
          <a:p>
            <a:pPr marL="250836" lvl="0" indent="-250836">
              <a:lnSpc>
                <a:spcPct val="100000"/>
              </a:lnSpc>
              <a:buFont typeface="Wingdings"/>
              <a:buChar char="Ø"/>
              <a:defRPr/>
            </a:pP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 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в</a:t>
            </a: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нимани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я</a:t>
            </a: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(Sequence Attention / Transformer Attention)</a:t>
            </a:r>
            <a:r>
              <a:rPr lang="ru-RU" sz="1500" b="0">
                <a:latin typeface="Arial"/>
                <a:ea typeface="Arial"/>
                <a:cs typeface="Arial"/>
              </a:rPr>
              <a:t>.</a:t>
            </a:r>
            <a:br>
              <a:rPr sz="1500" b="0">
                <a:latin typeface="Arial"/>
                <a:ea typeface="Arial"/>
                <a:cs typeface="Arial"/>
              </a:rPr>
            </a:b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каждый элемент последовательности вычисляет весовые коэффициенты по отношению ко всем другим элементам.</a:t>
            </a:r>
            <a:endParaRPr sz="1500" b="0">
              <a:latin typeface="Arial"/>
              <a:cs typeface="Arial"/>
            </a:endParaRPr>
          </a:p>
        </p:txBody>
      </p:sp>
      <p:sp>
        <p:nvSpPr>
          <p:cNvPr id="76921008" name="PlaceHolder 3"/>
          <p:cNvSpPr>
            <a:spLocks noGrp="1"/>
          </p:cNvSpPr>
          <p:nvPr>
            <p:ph type="body"/>
          </p:nvPr>
        </p:nvSpPr>
        <p:spPr bwMode="auto">
          <a:xfrm flipH="0" flipV="0">
            <a:off x="6222240" y="1172307"/>
            <a:ext cx="5131080" cy="4868333"/>
          </a:xfrm>
          <a:prstGeom prst="rect">
            <a:avLst/>
          </a:prstGeo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5000" lnSpcReduction="1000"/>
          </a:bodyPr>
          <a:p>
            <a:pPr marL="250836" indent="-250836">
              <a:lnSpc>
                <a:spcPct val="100000"/>
              </a:lnSpc>
              <a:spcBef>
                <a:spcPts val="1000"/>
              </a:spcBef>
              <a:buFont typeface="Wingdings"/>
              <a:buChar char="Ø"/>
              <a:defRPr/>
            </a:pPr>
            <a:r>
              <a:rPr lang="en-US" sz="15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Передача сообщений (Message Passing).</a:t>
            </a:r>
            <a:br>
              <a:rPr lang="en-US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-US" sz="15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lang="en-US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каждый узел обновляет своё состояние, собирая информацию от соседей. Формально это итеративная схема: узел посылает сообщений своим соседям, агрегирует их и обновляет вектор признаков.</a:t>
            </a:r>
            <a:endParaRPr sz="15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50836" indent="-250836">
              <a:lnSpc>
                <a:spcPct val="100000"/>
              </a:lnSpc>
              <a:spcBef>
                <a:spcPts val="999"/>
              </a:spcBef>
              <a:buFont typeface="Wingdings"/>
              <a:buChar char="Ø"/>
              <a:defRPr/>
            </a:pPr>
            <a:r>
              <a:rPr lang="en-US" sz="15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Графовая свертка</a:t>
            </a:r>
            <a:r>
              <a:rPr lang="en-US" sz="15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br>
              <a:rPr lang="en-US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-US" sz="15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lang="en-US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обобщение идеи </a:t>
            </a:r>
            <a:r>
              <a:rPr lang="ru-RU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операции</a:t>
            </a:r>
            <a:r>
              <a:rPr lang="en-US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свертки на граф. Локальное сглаживание признаков в окрестности узла с нормализацией по степени. Часто это линейное преобразование + нормализованная агрегация соседей.</a:t>
            </a:r>
            <a:endParaRPr sz="1500" b="0" strike="noStrike" spc="0">
              <a:solidFill>
                <a:srgbClr val="000000"/>
              </a:solidFill>
              <a:latin typeface="Arial"/>
              <a:cs typeface="Arial"/>
            </a:endParaRPr>
          </a:p>
          <a:p>
            <a:pPr marL="250836" indent="-250836">
              <a:lnSpc>
                <a:spcPct val="100000"/>
              </a:lnSpc>
              <a:spcBef>
                <a:spcPts val="999"/>
              </a:spcBef>
              <a:buFont typeface="Wingdings"/>
              <a:buChar char="Ø"/>
              <a:defRPr/>
            </a:pPr>
            <a:r>
              <a:rPr lang="en-US" sz="15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Механизмы пулинга.</a:t>
            </a:r>
            <a:br>
              <a:rPr lang="en-US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-US" sz="15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lang="en-US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понижение размерности или агрегация структуры графа в компактное представление. Пулинг удаляет или агрегирует узлы, формируя субграфы или глобальный embedding.</a:t>
            </a:r>
            <a:br>
              <a:rPr lang="en-US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5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50836" indent="-250836">
              <a:lnSpc>
                <a:spcPct val="100000"/>
              </a:lnSpc>
              <a:buFont typeface="Wingdings"/>
              <a:buChar char="Ø"/>
              <a:defRPr/>
            </a:pPr>
            <a:r>
              <a:rPr lang="ru-RU" sz="15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Механизмы внимания.</a:t>
            </a:r>
            <a:br>
              <a:rPr lang="ru-RU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-US" sz="15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lang="en-US" sz="1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вместо равномерного усреднения соседей используются обучаемые веса. Модель выделяет более важные узлы и подавляет шум.</a:t>
            </a:r>
            <a:endParaRPr sz="1500">
              <a:latin typeface="Arial"/>
              <a:cs typeface="Arial"/>
            </a:endParaRPr>
          </a:p>
          <a:p>
            <a:pPr marL="250836" indent="-250836">
              <a:lnSpc>
                <a:spcPct val="100000"/>
              </a:lnSpc>
              <a:buFont typeface="Wingdings"/>
              <a:buChar char="Ø"/>
              <a:defRPr/>
            </a:pP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3694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sz="2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Передача сообщений (Message Passing)</a:t>
            </a:r>
            <a:endParaRPr sz="2500"/>
          </a:p>
        </p:txBody>
      </p:sp>
      <p:sp>
        <p:nvSpPr>
          <p:cNvPr id="1614633045" name=""/>
          <p:cNvSpPr txBox="1"/>
          <p:nvPr/>
        </p:nvSpPr>
        <p:spPr bwMode="auto">
          <a:xfrm rot="0" flipH="0" flipV="0">
            <a:off x="888866" y="1497948"/>
            <a:ext cx="5271213" cy="49980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 агрегации признаков определяют, 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как узел объединяет информацию от соседей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при обновлении своего представления в графовой нейронной сети. 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500" b="0">
              <a:latin typeface="Arial"/>
              <a:cs typeface="Arial"/>
            </a:endParaRPr>
          </a:p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Базовое требование агрегатора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endParaRPr sz="1500" b="0">
              <a:latin typeface="Arial"/>
              <a:cs typeface="Arial"/>
            </a:endParaRPr>
          </a:p>
          <a:p>
            <a:pPr>
              <a:defRPr/>
            </a:pP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Агрегирующая функция должна быть 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перестановочно-инвариантной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AGG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{</m:t>
                      </m:r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AGG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{</m:t>
                      </m:r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br>
              <a:rPr sz="1500" b="0">
                <a:latin typeface="Arial"/>
                <a:ea typeface="Arial"/>
                <a:cs typeface="Arial"/>
              </a:rPr>
            </a:br>
            <a:endParaRPr sz="1500" b="0">
              <a:latin typeface="Arial"/>
              <a:cs typeface="Arial"/>
            </a:endParaRPr>
          </a:p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Классические агрегаторы</a:t>
            </a:r>
            <a:r>
              <a:rPr lang="ru-RU" sz="1500" b="1">
                <a:latin typeface="Arial"/>
                <a:ea typeface="Arial"/>
                <a:cs typeface="Arial"/>
              </a:rPr>
              <a:t>.</a:t>
            </a:r>
            <a:br>
              <a:rPr lang="ru-RU" sz="1500" b="1">
                <a:latin typeface="Arial"/>
                <a:ea typeface="Arial"/>
                <a:cs typeface="Arial"/>
              </a:rPr>
            </a:b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Среднее</a:t>
            </a:r>
            <a:endParaRPr sz="1500" b="1">
              <a:latin typeface="Arial"/>
              <a:cs typeface="Arial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∣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𝒩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∣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limLoc m:val="undOvr"/>
                          <m:supHide m:val="on"/>
                          <m:ctrlPr>
                            <a:rPr lang="en-US" sz="1500" b="0" i="1" u="none" strike="noStrike" cap="none" spc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i"/>
                            </m:rPr>
                            <a:rPr lang="en-US" sz="1500" u="none" strike="noStrike" cap="none" spc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j</m:t>
                          </m:r>
                          <m:r>
                            <m:rPr>
                              <m:sty m:val="i"/>
                            </m:rPr>
                            <a:rPr lang="en-US" sz="1500" u="none" strike="noStrike" cap="none" spc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∈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𝒩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500" i="1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lang="en-US" sz="1500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mc:Choice>
              <mc:Fallback/>
            </mc:AlternateContent>
            <a:endParaRPr sz="1500" b="0">
              <a:latin typeface="Arial"/>
              <a:cs typeface="Arial"/>
            </a:endParaRPr>
          </a:p>
          <a:p>
            <a:pPr>
              <a:defRPr/>
            </a:pP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Сумма (Sum)</a:t>
            </a:r>
            <a:endParaRPr sz="1500" b="0">
              <a:latin typeface="Arial"/>
              <a:cs typeface="Arial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limLoc m:val="undOvr"/>
                          <m:supHide m:val="on"/>
                          <m:ctrlPr>
                            <a:rPr lang="en-US" sz="1500" b="0" i="1" u="none" strike="noStrike" cap="none" spc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i"/>
                            </m:rPr>
                            <a:rPr lang="en-US" sz="1500" u="none" strike="noStrike" cap="none" spc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j</m:t>
                          </m:r>
                          <m:r>
                            <m:rPr>
                              <m:sty m:val="i"/>
                            </m:rPr>
                            <a:rPr lang="en-US" sz="1500" u="none" strike="noStrike" cap="none" spc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∈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𝒩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500" i="1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lang="en-US" sz="1500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mc:Choice>
              <mc:Fallback/>
            </mc:AlternateContent>
            <a:endParaRPr sz="15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Максимум (Max)</a:t>
            </a:r>
            <a:endParaRPr sz="15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500" b="0" i="1" u="none" strike="noStrike" cap="none" spc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500" b="0" i="1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i"/>
                                </m:rPr>
                                <a:rPr lang="en-US" sz="1500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i"/>
                                </m:rPr>
                                <a:rPr lang="en-US" sz="1500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j</m:t>
                              </m:r>
                              <m:r>
                                <m:rPr>
                                  <m:sty m:val="i"/>
                                </m:rPr>
                                <a:rPr lang="en-US" sz="1500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∈</m:t>
                              </m:r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𝒩</m:t>
                              </m:r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(</m:t>
                              </m:r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𝑖</m:t>
                              </m:r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500" i="1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lang="en-US" sz="1500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j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</mc:Choice>
              <mc:Fallback/>
            </mc:AlternateContent>
            <a:endParaRPr sz="1500" b="0">
              <a:latin typeface="Arial"/>
              <a:cs typeface="Arial"/>
            </a:endParaRPr>
          </a:p>
          <a:p>
            <a:pPr>
              <a:defRPr/>
            </a:pPr>
            <a:endParaRPr sz="1500" b="0">
              <a:latin typeface="Arial"/>
              <a:cs typeface="Arial"/>
            </a:endParaRPr>
          </a:p>
        </p:txBody>
      </p:sp>
      <p:pic>
        <p:nvPicPr>
          <p:cNvPr id="58591378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160079" y="1915209"/>
            <a:ext cx="5193239" cy="3544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983413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ru-RU" sz="2500"/>
              <a:t>Графовая свертка</a:t>
            </a:r>
            <a:r>
              <a:rPr sz="2500"/>
              <a:t> GCN</a:t>
            </a:r>
            <a:endParaRPr sz="2500"/>
          </a:p>
        </p:txBody>
      </p:sp>
      <p:sp>
        <p:nvSpPr>
          <p:cNvPr id="1603771408" name=""/>
          <p:cNvSpPr txBox="1"/>
          <p:nvPr/>
        </p:nvSpPr>
        <p:spPr bwMode="auto">
          <a:xfrm rot="0" flipH="0" flipV="0">
            <a:off x="838080" y="1351410"/>
            <a:ext cx="5258339" cy="432315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Расширение матрицы смежности.</a:t>
            </a:r>
            <a:b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В граф добавляются самосвязи, чтобы каждый узел учитывал собственные признаки:</a:t>
            </a:r>
            <a:b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limUpp>
                        <m:limUp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limUppPr>
                        <m:lim>
                          <m:r>
                            <m:rPr/>
                            <a:rPr sz="1500"/>
                            <m:t>~</m:t>
                          </m:r>
                        </m:lim>
                        <m:e>
                          <m:r>
                            <m:rPr/>
                            <a:rPr sz="1500"/>
                            <m:t>𝐴</m:t>
                          </m:r>
                        </m:e>
                      </m:limUpp>
                      <m:r>
                        <m:rPr/>
                        <a:rPr sz="1500"/>
                        <m:t>=𝐴</m:t>
                      </m:r>
                      <m:r>
                        <m:rPr/>
                        <a:rPr sz="1500"/>
                        <m:t>+</m:t>
                      </m:r>
                      <m:r>
                        <m:rPr/>
                        <a:rPr sz="1500"/>
                        <m:t>𝐼</m:t>
                      </m:r>
                      <m:r>
                        <m:rPr/>
                        <a:rPr sz="1500"/>
                        <m:t>.</m:t>
                      </m:r>
                    </m:oMath>
                  </m:oMathPara>
                </a14:m>
              </mc:Choice>
              <mc:Fallback/>
            </mc:AlternateContent>
            <a:endParaRPr sz="1500"/>
          </a:p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Нормализация по степеням узлов.</a:t>
            </a:r>
            <a:b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Степени узлов используются для симметричного нормирования, снижающего влияние узлов с высокой степенью:</a:t>
            </a:r>
            <a:b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limUpp>
                        <m:limUp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limUppPr>
                        <m:lim>
                          <m:r>
                            <m:rPr/>
                            <a:rPr sz="1500"/>
                            <m:t>^</m:t>
                          </m:r>
                        </m:lim>
                        <m:e>
                          <m:r>
                            <m:rPr/>
                            <a:rPr sz="1500"/>
                            <m:t>𝐴</m:t>
                          </m:r>
                        </m:e>
                      </m:limUpp>
                      <m:sSup>
                        <m:sSu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1500"/>
                            <m:t>=𝐷</m:t>
                          </m:r>
                        </m:e>
                        <m:sup>
                          <m:r>
                            <m:rPr/>
                            <a:rPr sz="1500"/>
                            <m:t>−</m:t>
                          </m:r>
                          <m:f>
                            <m:fPr>
                              <m:ctrl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/>
                                <a:rPr sz="1500"/>
                                <m:t>1</m:t>
                              </m:r>
                            </m:num>
                            <m:den>
                              <m:r>
                                <m:rPr/>
                                <a:rPr sz="1500"/>
                                <m:t>2</m:t>
                              </m:r>
                            </m:den>
                          </m:f>
                        </m:sup>
                      </m:sSup>
                      <m:limUpp>
                        <m:limUp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limUppPr>
                        <m:lim>
                          <m:r>
                            <m:rPr/>
                            <a:rPr sz="1500"/>
                            <m:t>~</m:t>
                          </m:r>
                        </m:lim>
                        <m:e>
                          <m:r>
                            <m:rPr/>
                            <a:rPr sz="1500"/>
                            <m:t>𝐴</m:t>
                          </m:r>
                        </m:e>
                      </m:limUpp>
                      <m:sSup>
                        <m:sSu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1500"/>
                            <m:t>𝐷</m:t>
                          </m:r>
                        </m:e>
                        <m:sup>
                          <m:r>
                            <m:rPr/>
                            <a:rPr sz="1500"/>
                            <m:t>−</m:t>
                          </m:r>
                          <m:f>
                            <m:fPr>
                              <m:ctrl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/>
                                <a:rPr sz="1500"/>
                                <m:t>1</m:t>
                              </m:r>
                            </m:num>
                            <m:den>
                              <m:r>
                                <m:rPr/>
                                <a:rPr sz="1500"/>
                                <m:t>2</m:t>
                              </m:r>
                            </m:den>
                          </m:f>
                        </m:sup>
                      </m:sSup>
                      <m:r>
                        <m:rPr/>
                        <a:rPr sz="1500"/>
                        <m:t>,</m:t>
                      </m:r>
                    </m:oMath>
                  </m:oMathPara>
                </a14:m>
              </mc:Choice>
              <mc:Fallback/>
            </mc:AlternateContent>
            <a:endParaRPr sz="1500"/>
          </a:p>
          <a:p>
            <a:pPr>
              <a:defRPr/>
            </a:pP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где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1500"/>
                        <m:t>𝐷</m:t>
                      </m:r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— диагональная матрица степеней узлов.</a:t>
            </a:r>
            <a:b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Обновление признаков.</a:t>
            </a:r>
            <a:br>
              <a:rPr sz="15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Новый слой признаков вычисляется умножением нормализованной матрицы на признаки и последующим линейным преобразованием:</a:t>
            </a:r>
            <a:b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1500"/>
                            <m:t>𝐻</m:t>
                          </m:r>
                        </m:e>
                        <m:sup>
                          <m:r>
                            <m:rPr/>
                            <a:rPr sz="1500"/>
                            <m:t>(</m:t>
                          </m:r>
                          <m:r>
                            <m:rPr/>
                            <a:rPr sz="1500"/>
                            <m:t>𝑙</m:t>
                          </m:r>
                          <m:r>
                            <m:rPr/>
                            <a:rPr sz="1500"/>
                            <m:t>+</m:t>
                          </m:r>
                          <m:r>
                            <m:rPr/>
                            <a:rPr sz="1500"/>
                            <m:t>1</m:t>
                          </m:r>
                          <m:r>
                            <m:rPr/>
                            <a:rPr sz="1500"/>
                            <m:t>)</m:t>
                          </m:r>
                        </m:sup>
                      </m:sSup>
                      <m:r>
                        <m:rPr/>
                        <a:rPr sz="1500"/>
                        <m:t>=</m:t>
                      </m:r>
                      <m:r>
                        <m:rPr/>
                        <a:rPr sz="1500"/>
                        <m:t>𝜎</m:t>
                      </m:r>
                      <m:r>
                        <m:rPr/>
                        <a:rPr sz="1500"/>
                        <m:t>(</m:t>
                      </m:r>
                      <m:limUpp>
                        <m:limUp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limUppPr>
                        <m:lim>
                          <m:r>
                            <m:rPr/>
                            <a:rPr sz="1500"/>
                            <m:t>^</m:t>
                          </m:r>
                        </m:lim>
                        <m:e>
                          <m:r>
                            <m:rPr/>
                            <a:rPr sz="1500"/>
                            <m:t>𝐴</m:t>
                          </m:r>
                        </m:e>
                      </m:limUpp>
                      <m:sSup>
                        <m:sSu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1500"/>
                            <m:t>𝐻</m:t>
                          </m:r>
                        </m:e>
                        <m:sup>
                          <m:r>
                            <m:rPr/>
                            <a:rPr sz="1500"/>
                            <m:t>(</m:t>
                          </m:r>
                          <m:r>
                            <m:rPr/>
                            <a:rPr sz="1500"/>
                            <m:t>𝑙</m:t>
                          </m:r>
                          <m:r>
                            <m:rPr/>
                            <a:rPr sz="1500"/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1500"/>
                            <m:t>𝑊</m:t>
                          </m:r>
                        </m:e>
                        <m:sup>
                          <m:r>
                            <m:rPr/>
                            <a:rPr sz="1500"/>
                            <m:t>(</m:t>
                          </m:r>
                          <m:r>
                            <m:rPr/>
                            <a:rPr sz="1500"/>
                            <m:t>𝑙</m:t>
                          </m:r>
                          <m:r>
                            <m:rPr/>
                            <a:rPr sz="1500"/>
                            <m:t>)</m:t>
                          </m:r>
                        </m:sup>
                      </m:sSup>
                      <m:r>
                        <m:rPr/>
                        <a:rPr sz="1500"/>
                        <m:t>)</m:t>
                      </m:r>
                      <m:r>
                        <m:rPr/>
                        <a:rPr sz="1500"/>
                        <m:t>,</m:t>
                      </m:r>
                    </m:oMath>
                  </m:oMathPara>
                </a14:m>
              </mc:Choice>
              <mc:Fallback/>
            </mc:AlternateContent>
            <a:endParaRPr sz="1500"/>
          </a:p>
          <a:p>
            <a:pPr>
              <a:defRPr/>
            </a:pPr>
            <a:endParaRPr sz="1500"/>
          </a:p>
          <a:p>
            <a:pPr>
              <a:defRPr/>
            </a:pP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где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1500"/>
                            <m:t>𝑊</m:t>
                          </m:r>
                        </m:e>
                        <m:sup>
                          <m:r>
                            <m:rPr/>
                            <a:rPr sz="1500"/>
                            <m:t>(</m:t>
                          </m:r>
                          <m:r>
                            <m:rPr/>
                            <a:rPr sz="1500"/>
                            <m:t>𝑙</m:t>
                          </m:r>
                          <m:r>
                            <m:rPr/>
                            <a:rPr sz="1500"/>
                            <m:t>)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- обучаемая матрица слоя,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1500"/>
                        <m:t>𝜎</m:t>
                      </m:r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- </a:t>
            </a:r>
            <a:r>
              <a:rPr lang="ru-RU"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функция активации</a:t>
            </a:r>
            <a:r>
              <a:rPr sz="15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500"/>
          </a:p>
        </p:txBody>
      </p:sp>
      <p:pic>
        <p:nvPicPr>
          <p:cNvPr id="99638315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095700" y="1690200"/>
            <a:ext cx="5586856" cy="3210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86236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ru-RU" sz="2500"/>
              <a:t>Графовая свертка</a:t>
            </a:r>
            <a:r>
              <a:rPr sz="2500"/>
              <a:t> </a:t>
            </a:r>
            <a:r>
              <a:rPr lang="en-US" sz="2500"/>
              <a:t>GCN</a:t>
            </a:r>
            <a:r>
              <a:rPr lang="en-US" sz="2500"/>
              <a:t>II</a:t>
            </a:r>
            <a:endParaRPr sz="2500"/>
          </a:p>
        </p:txBody>
      </p:sp>
      <p:sp>
        <p:nvSpPr>
          <p:cNvPr id="287503975" name=""/>
          <p:cNvSpPr txBox="1"/>
          <p:nvPr/>
        </p:nvSpPr>
        <p:spPr bwMode="auto">
          <a:xfrm rot="0" flipH="0" flipV="0">
            <a:off x="838079" y="1335128"/>
            <a:ext cx="5316299" cy="466360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Слой обновляет представление узлов так: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𝐻</m:t>
                          </m:r>
                        </m:e>
                        <m:sup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𝑙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sup>
                      </m:sSup>
                      <m:r>
                        <m:rPr/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r>
                        <m:rPr/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𝜎</m:t>
                      </m:r>
                      <m:d>
                        <m:dPr>
                          <m:begChr m:val="("/>
                          <m:endChr m:val=")"/>
                          <m:sepChr m:val=","/>
                          <m:shp m:val="match"/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500" b="0" i="1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i"/>
                                </m:rPr>
                                <a:rPr lang="en-US" sz="1500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m:rPr>
                                  <m:sty m:val="i"/>
                                </m:rPr>
                                <a:rPr lang="en-US" sz="1500" u="none" strike="noStrike" cap="none" spc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(l)</m:t>
                              </m:r>
                            </m:sup>
                          </m:sSup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(</m:t>
                              </m:r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0</m:t>
                              </m:r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"/>
                          <m:endChr m:val=")"/>
                          <m:sepChr m:val=","/>
                          <m:shp m:val="match"/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𝐼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𝑊</m:t>
                              </m:r>
                            </m:e>
                            <m:sup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(</m:t>
                              </m:r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𝑙</m:t>
                              </m:r>
                              <m:r>
                                <m:rPr/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)</m:t>
                              </m:r>
                            </m:sup>
                          </m:sSup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e>
                      </m:d>
                      <m:r>
                        <m:rPr/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</m:oMath>
                  </m:oMathPara>
                </a14:m>
              </mc:Choice>
              <mc:Fallback/>
            </mc:AlternateContent>
            <a:endParaRPr sz="1500">
              <a:latin typeface="Arial"/>
              <a:cs typeface="Arial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𝐻</m:t>
                          </m:r>
                        </m:e>
                        <m:sup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𝑙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- признаки текущего слоя,</a:t>
            </a:r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𝐻</m:t>
                          </m:r>
                        </m:e>
                        <m:sup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0)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- исходные признаки на входе сети,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limUpp>
                        <m:limUp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limUppPr>
                        <m:lim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^</m:t>
                          </m:r>
                        </m:lim>
                        <m:e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𝐴</m:t>
                          </m:r>
                        </m:e>
                      </m:limUpp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- нормализованная матрица смежности, как в GCN,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𝑊</m:t>
                          </m:r>
                        </m:e>
                        <m:sup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𝑙</m:t>
                          </m:r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- обучаемые параметры слоя,</a:t>
            </a:r>
            <a:endParaRPr sz="15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- коэффициент, контролирующий вклад исходных признаков,</a:t>
            </a:r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𝛽</m:t>
                          </m:r>
                        </m:e>
                        <m:sub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- коэффициент, контролирующий силу линейного преобразования,</a:t>
            </a:r>
            <a:endParaRPr sz="1500">
              <a:latin typeface="Arial"/>
              <a:cs typeface="Arial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𝜎</m:t>
                      </m:r>
                    </m:oMath>
                  </m:oMathPara>
                </a14:m>
              </mc:Choice>
              <mc:Fallback/>
            </mc:AlternateContent>
            <a:r>
              <a:rPr sz="1500">
                <a:latin typeface="Arial"/>
                <a:ea typeface="Arial"/>
                <a:cs typeface="Arial"/>
              </a:rPr>
              <a:t> 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- </a:t>
            </a:r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функция активации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defRPr/>
            </a:pPr>
            <a:br>
              <a:rPr sz="1500">
                <a:latin typeface="Arial"/>
                <a:ea typeface="Arial"/>
                <a:cs typeface="Arial"/>
              </a:rPr>
            </a:br>
            <a:r>
              <a:rPr lang="ru-RU" sz="1500" b="1">
                <a:latin typeface="Arial"/>
                <a:ea typeface="Arial"/>
                <a:cs typeface="Arial"/>
              </a:rPr>
              <a:t>Остаточные связи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Признаки каждого слоя содержат смесь текущего состояния и исходного входа. </a:t>
            </a:r>
            <a:endParaRPr sz="1500">
              <a:latin typeface="Arial"/>
              <a:cs typeface="Arial"/>
            </a:endParaRPr>
          </a:p>
          <a:p>
            <a:pPr>
              <a:defRPr/>
            </a:pP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Тождественное преобразование.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п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араметр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𝛽</m:t>
                          </m:r>
                        </m:e>
                        <m:sub>
                          <m:r>
                            <m:rPr/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позволяет слою приближаться к тождественному преобразованию, что стабилизирует глубокие сети.</a:t>
            </a:r>
            <a:endParaRPr sz="1500">
              <a:latin typeface="Arial"/>
              <a:cs typeface="Arial"/>
            </a:endParaRPr>
          </a:p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Глубина без деградации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GCNII позволяет использовать 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50–100 слоев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GCN начинает «сглаживаться» уже после 3–4 слоев.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18578359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016217" y="3876884"/>
            <a:ext cx="5337101" cy="2709091"/>
          </a:xfrm>
          <a:prstGeom prst="rect">
            <a:avLst/>
          </a:prstGeom>
        </p:spPr>
      </p:pic>
      <p:pic>
        <p:nvPicPr>
          <p:cNvPr id="214620613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6016217" y="558419"/>
            <a:ext cx="5337101" cy="3595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8806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ru-RU" sz="2500"/>
              <a:t>Механизм внимания </a:t>
            </a:r>
            <a:r>
              <a:rPr lang="en-US" sz="2500"/>
              <a:t>GAT</a:t>
            </a:r>
            <a:endParaRPr sz="2500"/>
          </a:p>
        </p:txBody>
      </p:sp>
      <p:sp>
        <p:nvSpPr>
          <p:cNvPr id="877003476" name=""/>
          <p:cNvSpPr txBox="1"/>
          <p:nvPr/>
        </p:nvSpPr>
        <p:spPr bwMode="auto">
          <a:xfrm rot="0" flipH="0" flipV="0">
            <a:off x="838079" y="1335128"/>
            <a:ext cx="5404499" cy="43646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Линейное преобразование признаков</a:t>
            </a:r>
            <a:r>
              <a:rPr lang="ru-RU" sz="1500" b="0">
                <a:latin typeface="Arial"/>
                <a:ea typeface="Arial"/>
                <a:cs typeface="Arial"/>
              </a:rPr>
              <a:t>.</a:t>
            </a:r>
            <a:br>
              <a:rPr lang="ru-RU" sz="1500" b="0">
                <a:latin typeface="Arial"/>
                <a:ea typeface="Arial"/>
                <a:cs typeface="Arial"/>
              </a:rPr>
            </a:b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Для узлов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𝑖</m:t>
                      </m:r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и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𝑗</m:t>
                      </m:r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𝑊</m:t>
                      </m:r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 𝐡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𝑊</m:t>
                      </m:r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sz="1500" b="0">
              <a:latin typeface="Arial"/>
              <a:cs typeface="Arial"/>
            </a:endParaRPr>
          </a:p>
          <a:p>
            <a:pPr>
              <a:defRPr/>
            </a:pP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где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𝑊</m:t>
                      </m:r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-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обучаемая матрица.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500" b="0">
              <a:latin typeface="Arial"/>
              <a:cs typeface="Arial"/>
            </a:endParaRPr>
          </a:p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Вычисление "сырых" attention-оценок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b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LeakyReLU</m:t>
                      </m:r>
                      <m:d>
                        <m:dPr>
                          <m:begChr m:val="("/>
                          <m:endChr m:val=")"/>
                          <m:sepChr m:val=","/>
                          <m:shp m:val="match"/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sz="1500" b="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𝐚</m:t>
                              </m:r>
                            </m:e>
                            <m:sup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⊤</m:t>
                              </m:r>
                            </m:sup>
                          </m:sSup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sz="1500" b="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∥</m:t>
                          </m:r>
                          <m:sSub>
                            <m:sSubPr>
                              <m:ctrlPr>
                                <a:rPr sz="1500" b="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]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sz="1500" b="0">
              <a:latin typeface="Arial"/>
              <a:cs typeface="Arial"/>
            </a:endParaRPr>
          </a:p>
          <a:p>
            <a:pPr>
              <a:defRPr/>
            </a:pP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где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𝐚</m:t>
                      </m:r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-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обучаемый вектор, а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∥</m:t>
                      </m:r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-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конкатенация.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500" b="0">
              <a:latin typeface="Arial"/>
              <a:cs typeface="Arial"/>
            </a:endParaRPr>
          </a:p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Нормализация по соседям (softmax)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sz="1500" b="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exp</m:t>
                              </m:r>
                            </m:fName>
                            <m:e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sz="1500" b="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𝑖</m:t>
                              </m:r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num>
                        <m:den>
                          <m:limLow>
                            <m:limLowPr>
                              <m:ctrlPr>
                                <a:rPr sz="1500" b="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∑</m:t>
                              </m:r>
                            </m:e>
                            <m:lim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𝑘</m:t>
                              </m:r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∈</m:t>
                              </m:r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𝒩</m:t>
                              </m:r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(</m:t>
                              </m:r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𝑖</m:t>
                              </m:r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)</m:t>
                              </m:r>
                            </m:lim>
                          </m:limLow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⁡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sz="1500" b="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𝑖</m:t>
                              </m:r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sz="1500" b="0">
              <a:latin typeface="Arial"/>
              <a:cs typeface="Arial"/>
            </a:endParaRPr>
          </a:p>
          <a:p>
            <a:pPr>
              <a:defRPr/>
            </a:pPr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где 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​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-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адаптивный вес ребра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𝑖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→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𝑗</m:t>
                      </m:r>
                    </m:oMath>
                  </m:oMathPara>
                </a14:m>
              </mc:Choice>
              <mc:Fallback/>
            </mc:AlternateContent>
            <a:r>
              <a:rPr lang="ru-RU" sz="1500" b="0">
                <a:latin typeface="Arial"/>
                <a:ea typeface="Arial"/>
                <a:cs typeface="Arial"/>
              </a:rPr>
              <a:t>.</a:t>
            </a:r>
            <a:endParaRPr sz="1500" b="0">
              <a:latin typeface="Arial"/>
              <a:cs typeface="Arial"/>
            </a:endParaRPr>
          </a:p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Взвешенная агрегация соседей</a:t>
            </a:r>
            <a:b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sz="1500">
                              <a:latin typeface="Cambria Math"/>
                              <a:ea typeface="Cambria Math"/>
                              <a:cs typeface="Cambria Math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𝜎</m:t>
                      </m:r>
                      <m:d>
                        <m:dPr>
                          <m:begChr m:val="("/>
                          <m:endChr m:val=")"/>
                          <m:sepChr m:val=","/>
                          <m:shp m:val="match"/>
                          <m:ctrlPr>
                            <a:rPr sz="1500" b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500" b="0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limLow>
                                <m:limLowPr>
                                  <m:ctrlPr>
                                    <a:rPr sz="1500" b="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i"/>
                                    </m:rPr>
                                    <a:rPr sz="15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m:rPr>
                                      <m:sty m:val="i"/>
                                    </m:rPr>
                                    <a:rPr sz="15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j∈</m:t>
                                  </m:r>
                                  <m:r>
                                    <m:rPr>
                                      <m:sty m:val="i"/>
                                    </m:rPr>
                                    <a:rPr sz="15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𝒩</m:t>
                                  </m:r>
                                  <m:r>
                                    <m:rPr>
                                      <m:sty m:val="i"/>
                                    </m:rPr>
                                    <a:rPr sz="15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(</m:t>
                                  </m:r>
                                  <m:r>
                                    <m:rPr>
                                      <m:sty m:val="i"/>
                                    </m:rPr>
                                    <a:rPr sz="15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𝑖</m:t>
                                  </m:r>
                                  <m:r>
                                    <m:rPr>
                                      <m:sty m:val="i"/>
                                    </m:rPr>
                                    <a:rPr sz="1500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)</m:t>
                                  </m:r>
                                </m:lim>
                              </m:limLow>
                              <m:sSub>
                                <m:sSubPr>
                                  <m:ctrlPr>
                                    <a:rPr sz="1500" i="1" u="none" strike="noStrike" cap="none" spc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i"/>
                                    </m:rPr>
                                    <a:rPr lang="en-US" sz="1500" u="none" strike="noStrike" cap="none" spc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m:rPr>
                                      <m:sty m:val="i"/>
                                    </m:rPr>
                                    <a:rPr sz="1500" u="none" strike="noStrike" cap="none" spc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ij</m:t>
                                  </m:r>
                                </m:sub>
                              </m:sSub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5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mc:Choice>
              <mc:Fallback/>
            </mc:AlternateContent>
            <a:endParaRPr sz="1500" b="0">
              <a:latin typeface="Arial"/>
              <a:cs typeface="Arial"/>
            </a:endParaRPr>
          </a:p>
          <a:p>
            <a:pPr>
              <a:defRPr/>
            </a:pP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где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sz="1500">
                          <a:latin typeface="Cambria Math"/>
                          <a:ea typeface="Cambria Math"/>
                          <a:cs typeface="Cambria Math"/>
                        </a:rPr>
                        <m:t>𝜎</m:t>
                      </m:r>
                    </m:oMath>
                  </m:oMathPara>
                </a14:m>
              </mc:Choice>
              <mc:Fallback/>
            </mc:AlternateContent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— нелинейность.</a:t>
            </a:r>
            <a:endParaRPr sz="1500" b="0">
              <a:latin typeface="Arial"/>
              <a:cs typeface="Arial"/>
            </a:endParaRPr>
          </a:p>
        </p:txBody>
      </p:sp>
      <p:pic>
        <p:nvPicPr>
          <p:cNvPr id="69845828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233078" y="1391834"/>
            <a:ext cx="6120240" cy="4251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18728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ru-RU" sz="2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Разнообразные графовые нейронные сети</a:t>
            </a:r>
            <a:endParaRPr sz="3000"/>
          </a:p>
        </p:txBody>
      </p:sp>
      <p:pic>
        <p:nvPicPr>
          <p:cNvPr id="45702706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514940" y="1690200"/>
            <a:ext cx="7161518" cy="4008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246727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ru-RU" sz="2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Разнообразные графовые нейронные сети</a:t>
            </a:r>
            <a:endParaRPr sz="3000"/>
          </a:p>
        </p:txBody>
      </p:sp>
      <p:pic>
        <p:nvPicPr>
          <p:cNvPr id="82618946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514940" y="1603843"/>
            <a:ext cx="7161518" cy="4008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86894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ru-RU" sz="2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Общие выводы</a:t>
            </a:r>
            <a:endParaRPr sz="2500"/>
          </a:p>
        </p:txBody>
      </p:sp>
      <p:sp>
        <p:nvSpPr>
          <p:cNvPr id="1987763810" name=""/>
          <p:cNvSpPr/>
          <p:nvPr/>
        </p:nvSpPr>
        <p:spPr bwMode="auto">
          <a:xfrm flipH="0" flipV="0">
            <a:off x="838079" y="1343269"/>
            <a:ext cx="10541159" cy="420660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GNN позволяют моделировать данные со сложной структурой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выходя за рамки регулярных сеток изображений или последовательностей. Они естественно работают с графами социальных связей, молекул, дорог, коммуникационных сетей и знаний.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500">
              <a:latin typeface="Arial"/>
              <a:cs typeface="Arial"/>
            </a:endParaRPr>
          </a:p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 передачи сообщений делает GNN локально адаптивными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что позволяет агрегировать информацию от непосредственных соседей и постепенно расширять область восприятия по графу.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500">
              <a:latin typeface="Arial"/>
              <a:cs typeface="Arial"/>
            </a:endParaRPr>
          </a:p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Графовые свертки обеспечивают эффективное извлечение локальных закономерностей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аналогично CNN, но на нерегулярных структурах. Это повышает качество в классификации узлов, рёбер и целых графов.</a:t>
            </a:r>
            <a:b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500">
              <a:latin typeface="Arial"/>
              <a:cs typeface="Arial"/>
            </a:endParaRPr>
          </a:p>
          <a:p>
            <a:pPr>
              <a:defRPr/>
            </a:pP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М</a:t>
            </a: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еханизмы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внимания</a:t>
            </a: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усиливают выразительность моделей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позволяя выделять значимые связи и подавлять шум, что особенно важно на графах с неоднородными соседствами.</a:t>
            </a:r>
            <a:endParaRPr sz="15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500">
              <a:latin typeface="Arial"/>
              <a:cs typeface="Arial"/>
            </a:endParaRPr>
          </a:p>
          <a:p>
            <a:pPr>
              <a:defRPr/>
            </a:pP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О</a:t>
            </a: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перации</a:t>
            </a:r>
            <a:r>
              <a:rPr lang="ru-RU"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пулинга</a:t>
            </a: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дают возможность работать с крупными графами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формируя компактные представления и поддерживая классификацию графовых объектов, субграфов или сообществ.</a:t>
            </a:r>
            <a:endParaRPr sz="15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500">
              <a:latin typeface="Arial"/>
              <a:cs typeface="Arial"/>
            </a:endParaRPr>
          </a:p>
          <a:p>
            <a:pPr>
              <a:defRPr/>
            </a:pPr>
            <a:r>
              <a:rPr sz="15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GNN достигают лучших результатов в ряде прикладных областей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, включая анализ молекул и материалов, прогнозирование взаимодействий в биологии, рекомендации, моделирование транспортных сетей и </a:t>
            </a:r>
            <a:r>
              <a:rPr lang="ru-RU"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др</a:t>
            </a:r>
            <a:r>
              <a:rPr sz="15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2636392" name="TextShape 1"/>
          <p:cNvSpPr txBox="1"/>
          <p:nvPr/>
        </p:nvSpPr>
        <p:spPr bwMode="auto"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ru-RU" sz="2500" b="0" strike="noStrike" spc="-1">
                <a:solidFill>
                  <a:srgbClr val="000000"/>
                </a:solidFill>
                <a:latin typeface="Arial"/>
                <a:ea typeface="Arial"/>
              </a:rPr>
              <a:t>План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45709" name="TextShape 2"/>
          <p:cNvSpPr txBox="1"/>
          <p:nvPr/>
        </p:nvSpPr>
        <p:spPr bwMode="auto"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Arial"/>
                <a:cs typeface="Arial"/>
              </a:rPr>
              <a:t>Графовое представление данных.</a:t>
            </a:r>
            <a:endParaRPr sz="18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Arial"/>
                <a:cs typeface="Arial"/>
              </a:rPr>
              <a:t>Задачи на графах.</a:t>
            </a:r>
            <a:endParaRPr sz="18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Механизмы работы графовых нейронных сетей.</a:t>
            </a:r>
            <a:endParaRPr sz="1800" b="0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305908" indent="-305908">
              <a:lnSpc>
                <a:spcPct val="90000"/>
              </a:lnSpc>
              <a:spcBef>
                <a:spcPts val="1001"/>
              </a:spcBef>
              <a:buFont typeface="Arial"/>
              <a:buChar char="–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Передача сообщений (Message Passing).</a:t>
            </a:r>
            <a:endParaRPr sz="1800" b="0" strike="noStrike" spc="0">
              <a:solidFill>
                <a:srgbClr val="000000"/>
              </a:solidFill>
              <a:latin typeface="Arial"/>
              <a:cs typeface="Arial"/>
            </a:endParaRPr>
          </a:p>
          <a:p>
            <a:pPr marL="305908" indent="-305908">
              <a:lnSpc>
                <a:spcPct val="90000"/>
              </a:lnSpc>
              <a:spcBef>
                <a:spcPts val="1000"/>
              </a:spcBef>
              <a:buFont typeface="Arial"/>
              <a:buChar char="–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Графовая свертка</a:t>
            </a:r>
            <a:r>
              <a:rPr lang="en-US" sz="1800" b="0" strike="noStrik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endParaRPr sz="1800" b="0" strike="noStrike" spc="0">
              <a:solidFill>
                <a:srgbClr val="000000"/>
              </a:solidFill>
              <a:latin typeface="Arial"/>
              <a:cs typeface="Arial"/>
            </a:endParaRPr>
          </a:p>
          <a:p>
            <a:pPr marL="305908" indent="-305908">
              <a:lnSpc>
                <a:spcPct val="90000"/>
              </a:lnSpc>
              <a:spcBef>
                <a:spcPts val="1000"/>
              </a:spcBef>
              <a:buFont typeface="Arial"/>
              <a:buChar char="–"/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Механизмы пулинга.</a:t>
            </a:r>
            <a:endParaRPr sz="18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305908" indent="-305908">
              <a:lnSpc>
                <a:spcPct val="90000"/>
              </a:lnSpc>
              <a:spcBef>
                <a:spcPts val="1000"/>
              </a:spcBef>
              <a:buFont typeface="Arial"/>
              <a:buChar char="–"/>
              <a:defRPr/>
            </a:pPr>
            <a:r>
              <a:rPr lang="ru-RU"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Механизмы внимания.</a:t>
            </a:r>
            <a:endParaRPr sz="1800" b="0" strike="noStrike" spc="0">
              <a:solidFill>
                <a:srgbClr val="000000"/>
              </a:solidFill>
              <a:latin typeface="Arial"/>
              <a:cs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ru-RU" sz="1800" b="0" strike="noStrik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Решения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задачи логистической регрессии на ребрах</a:t>
            </a:r>
            <a:r>
              <a:rPr lang="ru-RU" sz="1800" b="0" strike="noStrik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ru-RU" sz="1800" b="0" strike="noStrik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узлах и графе в целом.</a:t>
            </a:r>
            <a:endParaRPr sz="1800" b="0" strike="noStrike" spc="0">
              <a:solidFill>
                <a:srgbClr val="000000"/>
              </a:solidFill>
              <a:latin typeface="Arial"/>
              <a:cs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ru-RU" sz="1800" b="0" strike="noStrik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Общие выводы.</a:t>
            </a:r>
            <a:endParaRPr sz="1800" b="0" strike="noStrike" spc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endParaRPr sz="1800" b="0" strike="noStrike" spc="-1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658068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2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Графовое представление данных</a:t>
            </a:r>
            <a:endParaRPr sz="2500"/>
          </a:p>
        </p:txBody>
      </p:sp>
      <p:pic>
        <p:nvPicPr>
          <p:cNvPr id="2927522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925495" y="1402393"/>
            <a:ext cx="3000658" cy="2143327"/>
          </a:xfrm>
          <a:prstGeom prst="rect">
            <a:avLst/>
          </a:prstGeom>
        </p:spPr>
      </p:pic>
      <p:pic>
        <p:nvPicPr>
          <p:cNvPr id="201635060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1495573" y="3785518"/>
            <a:ext cx="3860501" cy="2206276"/>
          </a:xfrm>
          <a:prstGeom prst="rect">
            <a:avLst/>
          </a:prstGeom>
        </p:spPr>
      </p:pic>
      <p:pic>
        <p:nvPicPr>
          <p:cNvPr id="1445657054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5631661" y="1614016"/>
            <a:ext cx="4667568" cy="3863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524710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2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Графовое представление данных</a:t>
            </a:r>
            <a:endParaRPr sz="2500"/>
          </a:p>
        </p:txBody>
      </p:sp>
      <p:pic>
        <p:nvPicPr>
          <p:cNvPr id="200710249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682750" y="1690200"/>
            <a:ext cx="8825899" cy="4456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863754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2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Графовое представление данных</a:t>
            </a:r>
            <a:endParaRPr sz="2500"/>
          </a:p>
        </p:txBody>
      </p:sp>
      <p:pic>
        <p:nvPicPr>
          <p:cNvPr id="179173991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3468867" y="1411025"/>
            <a:ext cx="5261576" cy="3595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83933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ru-RU" sz="2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Задачи на графах</a:t>
            </a:r>
            <a:endParaRPr sz="2500"/>
          </a:p>
        </p:txBody>
      </p:sp>
      <p:pic>
        <p:nvPicPr>
          <p:cNvPr id="199003142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320885" y="1579358"/>
            <a:ext cx="2457757" cy="1730364"/>
          </a:xfrm>
          <a:prstGeom prst="rect">
            <a:avLst/>
          </a:prstGeom>
        </p:spPr>
      </p:pic>
      <p:pic>
        <p:nvPicPr>
          <p:cNvPr id="74779840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9073218" y="2444541"/>
            <a:ext cx="2457757" cy="1730364"/>
          </a:xfrm>
          <a:prstGeom prst="rect">
            <a:avLst/>
          </a:prstGeom>
        </p:spPr>
      </p:pic>
      <p:pic>
        <p:nvPicPr>
          <p:cNvPr id="1711531368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6320885" y="3614615"/>
            <a:ext cx="2457757" cy="1730364"/>
          </a:xfrm>
          <a:prstGeom prst="rect">
            <a:avLst/>
          </a:prstGeom>
        </p:spPr>
      </p:pic>
      <p:sp>
        <p:nvSpPr>
          <p:cNvPr id="107002043" name=""/>
          <p:cNvSpPr txBox="1"/>
          <p:nvPr/>
        </p:nvSpPr>
        <p:spPr bwMode="auto">
          <a:xfrm rot="0" flipH="0" flipV="0">
            <a:off x="782371" y="1563076"/>
            <a:ext cx="4694106" cy="44809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195764" indent="-195764">
              <a:buAutoNum type="arabicPeriod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Задачи на уровне всего графа (graph-level prediction)</a:t>
            </a: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Характер: классификация или регрессия для всего графа как целостного объекта.</a:t>
            </a:r>
            <a:endParaRPr sz="1200">
              <a:latin typeface="Arial"/>
              <a:cs typeface="Arial"/>
            </a:endParaRPr>
          </a:p>
          <a:p>
            <a:pPr marL="195764" indent="-195764">
              <a:buFont typeface="Arial"/>
              <a:buChar char="–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Токсичность молекулы</a:t>
            </a:r>
            <a:r>
              <a:rPr lang="ru-RU"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В химии молекула моделируется как граф атомов, и GNN прогнозирует, является ли соединение токсичным (бинарная классификация).</a:t>
            </a:r>
            <a:endParaRPr sz="1200">
              <a:latin typeface="Arial"/>
              <a:cs typeface="Arial"/>
            </a:endParaRPr>
          </a:p>
          <a:p>
            <a:pPr marL="195764" indent="-195764">
              <a:buFont typeface="Arial"/>
              <a:buChar char="–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Функциональный тип белка</a:t>
            </a:r>
            <a:r>
              <a:rPr lang="ru-RU"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В биоинформатике структурные белковые графы классифицируются по семейству или функциональной группе.</a:t>
            </a: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lang="ru-RU" sz="1200">
                <a:latin typeface="Arial"/>
                <a:ea typeface="Arial"/>
                <a:cs typeface="Arial"/>
              </a:rPr>
              <a:t>2. </a:t>
            </a: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Задачи на уровне узлов (node-level prediction)</a:t>
            </a: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Характер: классификация или регрессия для отдельных вершин.</a:t>
            </a:r>
            <a:endParaRPr sz="1200">
              <a:latin typeface="Arial"/>
              <a:cs typeface="Arial"/>
            </a:endParaRPr>
          </a:p>
          <a:p>
            <a:pPr marL="195764" indent="-195764">
              <a:buFont typeface="Arial"/>
              <a:buChar char="–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Определение роли пользователя в социальной сети</a:t>
            </a:r>
            <a:r>
              <a:rPr lang="ru-RU"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 </a:t>
            </a: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Классификация аккаунтов по категориям (бот, коммерческий, частный).</a:t>
            </a:r>
            <a:endParaRPr sz="1200">
              <a:latin typeface="Arial"/>
              <a:cs typeface="Arial"/>
            </a:endParaRPr>
          </a:p>
          <a:p>
            <a:pPr marL="195764" indent="-195764">
              <a:buFont typeface="Arial"/>
              <a:buChar char="–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Тип функции в чип-дизайне</a:t>
            </a:r>
            <a:r>
              <a:rPr lang="ru-RU"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В задачах VLSI узлы схемы классифицируются по логическому типу (AND/OR/NOT) или по назначению.</a:t>
            </a: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3. Задачи на уровне рёбер (edge-level prediction)</a:t>
            </a: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Характер: прогноз связей, их типа или веса.</a:t>
            </a:r>
            <a:endParaRPr sz="1200">
              <a:latin typeface="Arial"/>
              <a:cs typeface="Arial"/>
            </a:endParaRPr>
          </a:p>
          <a:p>
            <a:pPr marL="195764" indent="-195764">
              <a:buFont typeface="Arial"/>
              <a:buChar char="–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Определение наличия химической связи между атомами</a:t>
            </a:r>
            <a:b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В реконструкции 3D-структур предсказывается, будет ли существовать ковалентная связь между двумя атомами.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400815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ru-RU" sz="2500"/>
              <a:t>Графовые нейронные сети</a:t>
            </a:r>
            <a:endParaRPr sz="2500"/>
          </a:p>
        </p:txBody>
      </p:sp>
      <p:pic>
        <p:nvPicPr>
          <p:cNvPr id="131995724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609305" y="1278140"/>
            <a:ext cx="6972788" cy="4648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20200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ru-RU" sz="2500"/>
              <a:t>Графовые нейронные сети</a:t>
            </a:r>
            <a:endParaRPr sz="2500"/>
          </a:p>
        </p:txBody>
      </p:sp>
      <p:pic>
        <p:nvPicPr>
          <p:cNvPr id="116524759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641919" y="1483424"/>
            <a:ext cx="8777304" cy="4122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35960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ru-RU" sz="25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Механизмы работы графовых нейронных сетей.</a:t>
            </a:r>
            <a:endParaRPr sz="2500"/>
          </a:p>
        </p:txBody>
      </p:sp>
      <p:sp>
        <p:nvSpPr>
          <p:cNvPr id="1991382718" name=""/>
          <p:cNvSpPr txBox="1"/>
          <p:nvPr/>
        </p:nvSpPr>
        <p:spPr bwMode="auto">
          <a:xfrm rot="0" flipH="0" flipV="0">
            <a:off x="6163589" y="1530512"/>
            <a:ext cx="4159621" cy="471663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195764" indent="-195764">
              <a:lnSpc>
                <a:spcPct val="90000"/>
              </a:lnSpc>
              <a:spcBef>
                <a:spcPts val="1000"/>
              </a:spcBef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Передача сообщений (Message Passing).</a:t>
            </a:r>
            <a:b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ru-RU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br>
              <a:rPr lang="ru-RU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каждый узел обновляет своё состояние, собирая информацию от соседей. Формально это итеративная схема: узел посылает сообщений своим соседям, агрегирует их и обновляет вектор признаков.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195764" indent="-195764">
              <a:lnSpc>
                <a:spcPct val="90000"/>
              </a:lnSpc>
              <a:spcBef>
                <a:spcPts val="999"/>
              </a:spcBef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Графовая свертка</a:t>
            </a: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</a:t>
            </a:r>
            <a:b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обобщение идеи свертки CNN на граф. Локальное сглаживание признаков в окрестности узла с нормализацией по степени. Часто это линейное преобразование + нормализованная агрегация соседей.</a:t>
            </a:r>
            <a:endParaRPr sz="1200" b="0" strike="noStrike" spc="0">
              <a:solidFill>
                <a:srgbClr val="000000"/>
              </a:solidFill>
              <a:latin typeface="Arial"/>
              <a:cs typeface="Arial"/>
            </a:endParaRPr>
          </a:p>
          <a:p>
            <a:pPr marL="195764" indent="-195764">
              <a:lnSpc>
                <a:spcPct val="90000"/>
              </a:lnSpc>
              <a:spcBef>
                <a:spcPts val="999"/>
              </a:spcBef>
              <a:buFont typeface="Arial"/>
              <a:buChar char="–"/>
              <a:defRPr/>
            </a:pPr>
            <a:r>
              <a:rPr lang="en-US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Механизмы пулинга.</a:t>
            </a:r>
            <a:b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понижение размерности или агрегация структуры графа в компактное представление. Пулинг удаляет или агрегирует узлы, формируя субграфы или глобальный embedding.</a:t>
            </a:r>
            <a:b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195764" indent="-195764">
              <a:buFont typeface="Arial"/>
              <a:buChar char="–"/>
              <a:defRPr/>
            </a:pPr>
            <a:r>
              <a:rPr lang="ru-RU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Механизмы внимания.</a:t>
            </a:r>
            <a:br>
              <a:rPr lang="ru-RU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sz="1200">
                <a:latin typeface="Arial"/>
                <a:ea typeface="Arial"/>
                <a:cs typeface="Arial"/>
              </a:rPr>
            </a:b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Суть:</a:t>
            </a: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вместо равномерного усреднения соседей используются обучаемые веса. Модель выделяет более важные узлы и подавляет шум.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ONLYOFFICE/9.2.0.100</Application>
  <PresentationFormat>On-screen Show (4:3)</PresentationFormat>
  <Paragraphs>0</Paragraphs>
  <Slides>17</Slides>
  <Notes>17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dc:language>en-US</dc:language>
  <cp:lastModifiedBy/>
  <cp:revision>10</cp:revision>
  <dcterms:modified xsi:type="dcterms:W3CDTF">2025-12-19T17:36:57Z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2</vt:i4>
  </property>
  <property fmtid="{D5CDD505-2E9C-101B-9397-08002B2CF9AE}" pid="6" name="Notes">
    <vt:i4>21</vt:i4>
  </property>
  <property fmtid="{D5CDD505-2E9C-101B-9397-08002B2CF9AE}" pid="7" name="PresentationFormat">
    <vt:lpwstr>On-screen Show (4:3)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21</vt:i4>
  </property>
</Properties>
</file>